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8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684" r:id="rId2"/>
    <p:sldMasterId id="2147483696" r:id="rId3"/>
  </p:sldMasterIdLst>
  <p:notesMasterIdLst>
    <p:notesMasterId r:id="rId5"/>
  </p:notesMasterIdLst>
  <p:sldIdLst>
    <p:sldId id="320" r:id="rId4"/>
  </p:sldIdLst>
  <p:sldSz cx="7559675" cy="10691813"/>
  <p:notesSz cx="6797675" cy="9926638"/>
  <p:defaultTextStyle>
    <a:defPPr>
      <a:defRPr lang="nl-BE"/>
    </a:defPPr>
    <a:lvl1pPr marL="0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4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26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91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53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17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79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42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06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6C74"/>
    <a:srgbClr val="FF6600"/>
    <a:srgbClr val="DA003D"/>
    <a:srgbClr val="D9D9D9"/>
    <a:srgbClr val="B3FF00"/>
    <a:srgbClr val="F7A900"/>
    <a:srgbClr val="92D04F"/>
    <a:srgbClr val="FF4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854" autoAdjust="0"/>
    <p:restoredTop sz="86382"/>
  </p:normalViewPr>
  <p:slideViewPr>
    <p:cSldViewPr snapToGrid="0">
      <p:cViewPr varScale="1">
        <p:scale>
          <a:sx n="73" d="100"/>
          <a:sy n="73" d="100"/>
        </p:scale>
        <p:origin x="3540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9" d="100"/>
          <a:sy n="89" d="100"/>
        </p:scale>
        <p:origin x="2648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\\Users\jjja_home\Dropbox\airwatec\doc%20filters\Pertes%20de%20charge%20TOUT%2009-2018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\\Users\jjja_home\Dropbox\airwatec\doc%20filters\Pertes%20de%20charge%20TOUT%2009-2018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\\Users\jjja_home\Dropbox\airwatec\doc%20filters\Pertes%20de%20charge%20TOUT%2009-2018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\\Users\jjja_home\Dropbox\airwatec\doc%20filters\Pertes%20de%20charge%20TOUT%2009-2018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\\Users\jjja_home\Dropbox\airwatec\doc%20filters\Pertes%20de%20charge%20TOUT%2009-2018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\\Users\jjja_home\Dropbox\airwatec\doc%20filters\Pertes%20de%20charge%20TOUT%2009-2018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file:///\\Users\jjja_home\Dropbox\airwatec\doc%20filters\Pertes%20de%20charge%20TOUT%2009-2018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file:///\\Users\jjja_home\Dropbox\airwatec\doc%20filters\Pertes%20de%20charge%20TOUT%2009-2018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6885263635926268"/>
          <c:y val="0.20466062945265104"/>
          <c:w val="0.75687667604682796"/>
          <c:h val="0.59313371365801715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NW'!$A$38:$A$43</c:f>
              <c:numCache>
                <c:formatCode>General</c:formatCode>
                <c:ptCount val="6"/>
                <c:pt idx="0">
                  <c:v>10000</c:v>
                </c:pt>
                <c:pt idx="1">
                  <c:v>15000</c:v>
                </c:pt>
                <c:pt idx="2">
                  <c:v>20000</c:v>
                </c:pt>
                <c:pt idx="3">
                  <c:v>25000</c:v>
                </c:pt>
                <c:pt idx="4">
                  <c:v>30000</c:v>
                </c:pt>
                <c:pt idx="5">
                  <c:v>35000</c:v>
                </c:pt>
              </c:numCache>
            </c:numRef>
          </c:xVal>
          <c:yVal>
            <c:numRef>
              <c:f>'Daten NW'!$B$38:$B$43</c:f>
              <c:numCache>
                <c:formatCode>General</c:formatCode>
                <c:ptCount val="6"/>
                <c:pt idx="0">
                  <c:v>0.17</c:v>
                </c:pt>
                <c:pt idx="1">
                  <c:v>0.25</c:v>
                </c:pt>
                <c:pt idx="2">
                  <c:v>0.38</c:v>
                </c:pt>
                <c:pt idx="3">
                  <c:v>0.54</c:v>
                </c:pt>
                <c:pt idx="4">
                  <c:v>0.72</c:v>
                </c:pt>
                <c:pt idx="5">
                  <c:v>0.93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9710-9E4B-A335-3203D4FA77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6951352"/>
        <c:axId val="436953704"/>
      </c:scatterChart>
      <c:valAx>
        <c:axId val="436951352"/>
        <c:scaling>
          <c:orientation val="minMax"/>
          <c:max val="35000"/>
          <c:min val="10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6953704"/>
        <c:crosses val="autoZero"/>
        <c:crossBetween val="midCat"/>
        <c:majorUnit val="5000"/>
        <c:minorUnit val="5000"/>
      </c:valAx>
      <c:valAx>
        <c:axId val="436953704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6951352"/>
        <c:crossesAt val="5000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6927418907679512"/>
          <c:y val="0.21367468790969663"/>
          <c:w val="0.75665428333795393"/>
          <c:h val="0.58486280329564289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NW'!$C$38:$C$43</c:f>
              <c:numCache>
                <c:formatCode>General</c:formatCode>
                <c:ptCount val="6"/>
                <c:pt idx="0">
                  <c:v>10000</c:v>
                </c:pt>
                <c:pt idx="1">
                  <c:v>15000</c:v>
                </c:pt>
                <c:pt idx="2">
                  <c:v>20000</c:v>
                </c:pt>
                <c:pt idx="3">
                  <c:v>25000</c:v>
                </c:pt>
                <c:pt idx="4">
                  <c:v>30000</c:v>
                </c:pt>
                <c:pt idx="5">
                  <c:v>35000</c:v>
                </c:pt>
              </c:numCache>
            </c:numRef>
          </c:xVal>
          <c:yVal>
            <c:numRef>
              <c:f>'Daten NW'!$D$38:$D$43</c:f>
              <c:numCache>
                <c:formatCode>0.00</c:formatCode>
                <c:ptCount val="6"/>
                <c:pt idx="0" formatCode="General">
                  <c:v>0.1</c:v>
                </c:pt>
                <c:pt idx="1">
                  <c:v>0.21</c:v>
                </c:pt>
                <c:pt idx="2">
                  <c:v>0.32</c:v>
                </c:pt>
                <c:pt idx="3">
                  <c:v>0.5</c:v>
                </c:pt>
                <c:pt idx="4">
                  <c:v>0.67</c:v>
                </c:pt>
                <c:pt idx="5">
                  <c:v>0.85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E9CD-BE49-89EC-CFA860F040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6956448"/>
        <c:axId val="436955664"/>
      </c:scatterChart>
      <c:valAx>
        <c:axId val="436956448"/>
        <c:scaling>
          <c:orientation val="minMax"/>
          <c:max val="35000"/>
          <c:min val="10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6955664"/>
        <c:crosses val="autoZero"/>
        <c:crossBetween val="midCat"/>
        <c:majorUnit val="5000"/>
        <c:minorUnit val="5000"/>
      </c:valAx>
      <c:valAx>
        <c:axId val="436955664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6956448"/>
        <c:crossesAt val="5000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6181976369358395"/>
          <c:y val="0.19031682174121389"/>
          <c:w val="0.76958006794716016"/>
          <c:h val="0.60968294952589386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NW'!$F$38:$F$43</c:f>
              <c:numCache>
                <c:formatCode>General</c:formatCode>
                <c:ptCount val="6"/>
                <c:pt idx="0">
                  <c:v>10000</c:v>
                </c:pt>
                <c:pt idx="1">
                  <c:v>15000</c:v>
                </c:pt>
                <c:pt idx="2">
                  <c:v>20000</c:v>
                </c:pt>
                <c:pt idx="3">
                  <c:v>25000</c:v>
                </c:pt>
                <c:pt idx="4">
                  <c:v>30000</c:v>
                </c:pt>
                <c:pt idx="5">
                  <c:v>35000</c:v>
                </c:pt>
              </c:numCache>
            </c:numRef>
          </c:xVal>
          <c:yVal>
            <c:numRef>
              <c:f>'Daten NW'!$G$38:$G$43</c:f>
              <c:numCache>
                <c:formatCode>0.00</c:formatCode>
                <c:ptCount val="6"/>
                <c:pt idx="0" formatCode="General">
                  <c:v>0.08</c:v>
                </c:pt>
                <c:pt idx="1">
                  <c:v>0.18</c:v>
                </c:pt>
                <c:pt idx="2">
                  <c:v>0.28999999999999998</c:v>
                </c:pt>
                <c:pt idx="3">
                  <c:v>0.47</c:v>
                </c:pt>
                <c:pt idx="4">
                  <c:v>0.63</c:v>
                </c:pt>
                <c:pt idx="5">
                  <c:v>0.8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EB84-F84C-A263-F3E49C687C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7289632"/>
        <c:axId val="437286888"/>
      </c:scatterChart>
      <c:valAx>
        <c:axId val="437289632"/>
        <c:scaling>
          <c:orientation val="minMax"/>
          <c:max val="35000"/>
          <c:min val="10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7286888"/>
        <c:crosses val="autoZero"/>
        <c:crossBetween val="midCat"/>
        <c:majorUnit val="5000"/>
        <c:minorUnit val="5000"/>
      </c:valAx>
      <c:valAx>
        <c:axId val="437286888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7289632"/>
        <c:crossesAt val="5000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4736842105263157"/>
          <c:y val="0.20727272727272728"/>
          <c:w val="0.77894736842105261"/>
          <c:h val="0.59272727272727277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NW'!$I$38:$I$43</c:f>
              <c:numCache>
                <c:formatCode>General</c:formatCode>
                <c:ptCount val="6"/>
                <c:pt idx="0">
                  <c:v>10000</c:v>
                </c:pt>
                <c:pt idx="1">
                  <c:v>15000</c:v>
                </c:pt>
                <c:pt idx="2">
                  <c:v>20000</c:v>
                </c:pt>
                <c:pt idx="3">
                  <c:v>25000</c:v>
                </c:pt>
                <c:pt idx="4">
                  <c:v>30000</c:v>
                </c:pt>
                <c:pt idx="5">
                  <c:v>35000</c:v>
                </c:pt>
              </c:numCache>
            </c:numRef>
          </c:xVal>
          <c:yVal>
            <c:numRef>
              <c:f>'Daten NW'!$J$38:$J$43</c:f>
              <c:numCache>
                <c:formatCode>0.00</c:formatCode>
                <c:ptCount val="6"/>
                <c:pt idx="0" formatCode="General">
                  <c:v>0.08</c:v>
                </c:pt>
                <c:pt idx="1">
                  <c:v>0.17</c:v>
                </c:pt>
                <c:pt idx="2">
                  <c:v>0.27</c:v>
                </c:pt>
                <c:pt idx="3">
                  <c:v>0.4</c:v>
                </c:pt>
                <c:pt idx="4">
                  <c:v>0.57999999999999996</c:v>
                </c:pt>
                <c:pt idx="5">
                  <c:v>0.7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51CC-E74D-91C4-07CBE41978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7286496"/>
        <c:axId val="437287280"/>
      </c:scatterChart>
      <c:valAx>
        <c:axId val="437286496"/>
        <c:scaling>
          <c:orientation val="minMax"/>
          <c:max val="35000"/>
          <c:min val="10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7287280"/>
        <c:crosses val="autoZero"/>
        <c:crossBetween val="midCat"/>
        <c:majorUnit val="5000"/>
        <c:minorUnit val="5000"/>
      </c:valAx>
      <c:valAx>
        <c:axId val="437287280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7286496"/>
        <c:crossesAt val="5000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6797873213969819"/>
          <c:y val="0.20168285628270155"/>
          <c:w val="0.7585327424859567"/>
          <c:h val="0.59904462846450801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NW'!$K$38:$K$43</c:f>
              <c:numCache>
                <c:formatCode>General</c:formatCode>
                <c:ptCount val="6"/>
                <c:pt idx="0">
                  <c:v>10000</c:v>
                </c:pt>
                <c:pt idx="1">
                  <c:v>15000</c:v>
                </c:pt>
                <c:pt idx="2">
                  <c:v>20000</c:v>
                </c:pt>
                <c:pt idx="3">
                  <c:v>25000</c:v>
                </c:pt>
                <c:pt idx="4">
                  <c:v>30000</c:v>
                </c:pt>
                <c:pt idx="5">
                  <c:v>35000</c:v>
                </c:pt>
              </c:numCache>
            </c:numRef>
          </c:xVal>
          <c:yVal>
            <c:numRef>
              <c:f>'Daten NW'!$L$38:$L$43</c:f>
              <c:numCache>
                <c:formatCode>0.00</c:formatCode>
                <c:ptCount val="6"/>
                <c:pt idx="0" formatCode="General">
                  <c:v>0.08</c:v>
                </c:pt>
                <c:pt idx="1">
                  <c:v>0.17</c:v>
                </c:pt>
                <c:pt idx="2">
                  <c:v>0.27</c:v>
                </c:pt>
                <c:pt idx="3">
                  <c:v>0.41</c:v>
                </c:pt>
                <c:pt idx="4">
                  <c:v>0.57999999999999996</c:v>
                </c:pt>
                <c:pt idx="5">
                  <c:v>0.68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B113-5F42-A519-90937AECA7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7290024"/>
        <c:axId val="437290416"/>
      </c:scatterChart>
      <c:valAx>
        <c:axId val="437290024"/>
        <c:scaling>
          <c:orientation val="minMax"/>
          <c:max val="35000"/>
          <c:min val="10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7290416"/>
        <c:crosses val="autoZero"/>
        <c:crossBetween val="midCat"/>
        <c:majorUnit val="5000"/>
        <c:minorUnit val="5000"/>
      </c:valAx>
      <c:valAx>
        <c:axId val="437290416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7290024"/>
        <c:crossesAt val="5000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5968129670179337"/>
          <c:y val="0.20098231478541917"/>
          <c:w val="0.76702155977705933"/>
          <c:h val="0.60046303409261204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NW'!$M$38:$M$43</c:f>
              <c:numCache>
                <c:formatCode>General</c:formatCode>
                <c:ptCount val="6"/>
                <c:pt idx="0">
                  <c:v>10000</c:v>
                </c:pt>
                <c:pt idx="1">
                  <c:v>15000</c:v>
                </c:pt>
                <c:pt idx="2">
                  <c:v>20000</c:v>
                </c:pt>
                <c:pt idx="3">
                  <c:v>25000</c:v>
                </c:pt>
                <c:pt idx="4">
                  <c:v>30000</c:v>
                </c:pt>
                <c:pt idx="5">
                  <c:v>35000</c:v>
                </c:pt>
              </c:numCache>
            </c:numRef>
          </c:xVal>
          <c:yVal>
            <c:numRef>
              <c:f>'Daten NW'!$N$38:$N$43</c:f>
              <c:numCache>
                <c:formatCode>General</c:formatCode>
                <c:ptCount val="6"/>
                <c:pt idx="0">
                  <c:v>7.0000000000000007E-2</c:v>
                </c:pt>
                <c:pt idx="1">
                  <c:v>0.17</c:v>
                </c:pt>
                <c:pt idx="2">
                  <c:v>0.26</c:v>
                </c:pt>
                <c:pt idx="3">
                  <c:v>0.4</c:v>
                </c:pt>
                <c:pt idx="4">
                  <c:v>0.57999999999999996</c:v>
                </c:pt>
                <c:pt idx="5">
                  <c:v>0.67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D6C3-D249-8057-FDB2A3329A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7285712"/>
        <c:axId val="437291592"/>
      </c:scatterChart>
      <c:valAx>
        <c:axId val="437285712"/>
        <c:scaling>
          <c:orientation val="minMax"/>
          <c:max val="35000"/>
          <c:min val="10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7291592"/>
        <c:crosses val="autoZero"/>
        <c:crossBetween val="midCat"/>
        <c:majorUnit val="5000"/>
        <c:minorUnit val="5000"/>
      </c:valAx>
      <c:valAx>
        <c:axId val="437291592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7285712"/>
        <c:crossesAt val="5000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6401450121689207"/>
          <c:y val="0.20170807783054631"/>
          <c:w val="0.76268835906228682"/>
          <c:h val="0.59901946066925049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NW'!$O$38:$O$43</c:f>
              <c:numCache>
                <c:formatCode>General</c:formatCode>
                <c:ptCount val="6"/>
                <c:pt idx="0">
                  <c:v>10000</c:v>
                </c:pt>
                <c:pt idx="1">
                  <c:v>15000</c:v>
                </c:pt>
                <c:pt idx="2">
                  <c:v>20000</c:v>
                </c:pt>
                <c:pt idx="3">
                  <c:v>25000</c:v>
                </c:pt>
                <c:pt idx="4">
                  <c:v>30000</c:v>
                </c:pt>
                <c:pt idx="5">
                  <c:v>35000</c:v>
                </c:pt>
              </c:numCache>
            </c:numRef>
          </c:xVal>
          <c:yVal>
            <c:numRef>
              <c:f>'Daten NW'!$P$38:$P$43</c:f>
              <c:numCache>
                <c:formatCode>General</c:formatCode>
                <c:ptCount val="6"/>
                <c:pt idx="0">
                  <c:v>7.0000000000000007E-2</c:v>
                </c:pt>
                <c:pt idx="1">
                  <c:v>0.16</c:v>
                </c:pt>
                <c:pt idx="2">
                  <c:v>0.26</c:v>
                </c:pt>
                <c:pt idx="3">
                  <c:v>0.39</c:v>
                </c:pt>
                <c:pt idx="4">
                  <c:v>0.57999999999999996</c:v>
                </c:pt>
                <c:pt idx="5">
                  <c:v>0.67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D468-8C45-B541-F68C1A228F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7007960"/>
        <c:axId val="437011096"/>
      </c:scatterChart>
      <c:valAx>
        <c:axId val="437007960"/>
        <c:scaling>
          <c:orientation val="minMax"/>
          <c:max val="35000"/>
          <c:min val="10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7011096"/>
        <c:crosses val="autoZero"/>
        <c:crossBetween val="midCat"/>
        <c:majorUnit val="5000"/>
        <c:minorUnit val="5000"/>
      </c:valAx>
      <c:valAx>
        <c:axId val="437011096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7007960"/>
        <c:crossesAt val="5000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6404088619163898"/>
          <c:y val="0.20652246986267925"/>
          <c:w val="0.76266197028721383"/>
          <c:h val="0.59420500100841045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NW'!$Q$38:$Q$43</c:f>
              <c:numCache>
                <c:formatCode>General</c:formatCode>
                <c:ptCount val="6"/>
                <c:pt idx="0">
                  <c:v>10000</c:v>
                </c:pt>
                <c:pt idx="1">
                  <c:v>15000</c:v>
                </c:pt>
                <c:pt idx="2">
                  <c:v>20000</c:v>
                </c:pt>
                <c:pt idx="3">
                  <c:v>25000</c:v>
                </c:pt>
                <c:pt idx="4">
                  <c:v>30000</c:v>
                </c:pt>
                <c:pt idx="5">
                  <c:v>35000</c:v>
                </c:pt>
              </c:numCache>
            </c:numRef>
          </c:xVal>
          <c:yVal>
            <c:numRef>
              <c:f>'Daten NW'!$R$38:$R$43</c:f>
              <c:numCache>
                <c:formatCode>General</c:formatCode>
                <c:ptCount val="6"/>
                <c:pt idx="0">
                  <c:v>7.0000000000000007E-2</c:v>
                </c:pt>
                <c:pt idx="1">
                  <c:v>0.16</c:v>
                </c:pt>
                <c:pt idx="2">
                  <c:v>0.26</c:v>
                </c:pt>
                <c:pt idx="3">
                  <c:v>0.39</c:v>
                </c:pt>
                <c:pt idx="4">
                  <c:v>0.56999999999999995</c:v>
                </c:pt>
                <c:pt idx="5">
                  <c:v>0.67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11F2-7341-8866-9173A51433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7017368"/>
        <c:axId val="437017760"/>
      </c:scatterChart>
      <c:valAx>
        <c:axId val="437017368"/>
        <c:scaling>
          <c:orientation val="minMax"/>
          <c:max val="35000"/>
          <c:min val="10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7017760"/>
        <c:crosses val="autoZero"/>
        <c:crossBetween val="midCat"/>
        <c:majorUnit val="5000"/>
        <c:minorUnit val="5000"/>
      </c:valAx>
      <c:valAx>
        <c:axId val="437017760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7017368"/>
        <c:crossesAt val="5000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60" cy="498056"/>
          </a:xfrm>
          <a:prstGeom prst="rect">
            <a:avLst/>
          </a:prstGeom>
        </p:spPr>
        <p:txBody>
          <a:bodyPr vert="horz" lIns="95532" tIns="47766" rIns="95532" bIns="47766" rtlCol="0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60" cy="498056"/>
          </a:xfrm>
          <a:prstGeom prst="rect">
            <a:avLst/>
          </a:prstGeom>
        </p:spPr>
        <p:txBody>
          <a:bodyPr vert="horz" lIns="95532" tIns="47766" rIns="95532" bIns="47766" rtlCol="0"/>
          <a:lstStyle>
            <a:lvl1pPr algn="r">
              <a:defRPr sz="1300"/>
            </a:lvl1pPr>
          </a:lstStyle>
          <a:p>
            <a:fld id="{32CFB9A6-07D8-654B-9ACE-2FE734E169D7}" type="datetimeFigureOut">
              <a:rPr lang="nl-NL" smtClean="0"/>
              <a:t>28-4-2020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41425"/>
            <a:ext cx="2368550" cy="3348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32" tIns="47766" rIns="95532" bIns="47766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4"/>
          </a:xfrm>
          <a:prstGeom prst="rect">
            <a:avLst/>
          </a:prstGeom>
        </p:spPr>
        <p:txBody>
          <a:bodyPr vert="horz" lIns="95532" tIns="47766" rIns="95532" bIns="47766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1" y="9428588"/>
            <a:ext cx="2945660" cy="498055"/>
          </a:xfrm>
          <a:prstGeom prst="rect">
            <a:avLst/>
          </a:prstGeom>
        </p:spPr>
        <p:txBody>
          <a:bodyPr vert="horz" lIns="95532" tIns="47766" rIns="95532" bIns="47766" rtlCol="0" anchor="b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4" y="9428588"/>
            <a:ext cx="2945660" cy="498055"/>
          </a:xfrm>
          <a:prstGeom prst="rect">
            <a:avLst/>
          </a:prstGeom>
        </p:spPr>
        <p:txBody>
          <a:bodyPr vert="horz" lIns="95532" tIns="47766" rIns="95532" bIns="47766" rtlCol="0" anchor="b"/>
          <a:lstStyle>
            <a:lvl1pPr algn="r">
              <a:defRPr sz="1300"/>
            </a:lvl1pPr>
          </a:lstStyle>
          <a:p>
            <a:fld id="{A1BC2769-C6CC-064A-AEF5-D183B71B235F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6020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1pPr>
    <a:lvl2pPr marL="457164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2pPr>
    <a:lvl3pPr marL="914326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3pPr>
    <a:lvl4pPr marL="1371491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4pPr>
    <a:lvl5pPr marL="1828653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5pPr>
    <a:lvl6pPr marL="2285817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6pPr>
    <a:lvl7pPr marL="2742979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7pPr>
    <a:lvl8pPr marL="3200142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8pPr>
    <a:lvl9pPr marL="3657306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2214563" y="1241425"/>
            <a:ext cx="2368550" cy="334803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BC2769-C6CC-064A-AEF5-D183B71B235F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01513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90517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43081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10200" y="569913"/>
            <a:ext cx="1630363" cy="90598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9113" y="569913"/>
            <a:ext cx="4738687" cy="90598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083069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34995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47EA2-4382-430A-BA5B-178CD4805B9C}" type="datetime1">
              <a:rPr lang="nl-BE" smtClean="0"/>
              <a:t>28/04/2020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03696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ADBE-7529-4DEB-A967-7105F1F7F03F}" type="datetime1">
              <a:rPr lang="nl-BE" smtClean="0"/>
              <a:t>28/04/2020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66981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9E091-DA11-4CB1-A256-D86D9EFAC6D4}" type="datetime1">
              <a:rPr lang="nl-BE" smtClean="0"/>
              <a:t>28/04/2020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892805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B5DD-5319-4872-8BF4-359BA7DC233D}" type="datetime1">
              <a:rPr lang="nl-BE" smtClean="0"/>
              <a:t>28/04/2020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023094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AE1F-98FC-4E5A-924E-682844212BB2}" type="datetime1">
              <a:rPr lang="nl-BE" smtClean="0"/>
              <a:t>28/04/2020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186658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7CA2-EFE2-42C1-9FDE-2B3362CD273C}" type="datetime1">
              <a:rPr lang="nl-BE" smtClean="0"/>
              <a:t>28/04/2020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77232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315BA-CE5D-45CB-9D46-D9B7A3A79E4F}" type="datetime1">
              <a:rPr lang="nl-BE" smtClean="0"/>
              <a:t>28/04/2020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2826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295515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E748-D692-44D4-8262-5EDAA4215143}" type="datetime1">
              <a:rPr lang="nl-BE" smtClean="0"/>
              <a:t>28/04/2020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414271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8FDB-C3E2-4441-931E-E28BA2102AC2}" type="datetime1">
              <a:rPr lang="nl-BE" smtClean="0"/>
              <a:t>28/04/2020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43231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21FA3-C990-48F4-9E4F-BF98A64677B2}" type="datetime1">
              <a:rPr lang="nl-BE" smtClean="0"/>
              <a:t>28/04/2020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463057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216B2-FB18-454C-9B13-17EEE11FC3B3}" type="datetime1">
              <a:rPr lang="nl-BE" smtClean="0"/>
              <a:t>28/04/2020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075720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498350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2756410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118629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9113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56038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941668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0700" y="3905250"/>
            <a:ext cx="3198813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3100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27463" y="3905250"/>
            <a:ext cx="3213100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840732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21249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750191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615935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812058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664041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245364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10200" y="569913"/>
            <a:ext cx="1630363" cy="90598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9113" y="569913"/>
            <a:ext cx="4738687" cy="90598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197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9113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56038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92228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0700" y="3905250"/>
            <a:ext cx="3198813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3100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27463" y="3905250"/>
            <a:ext cx="3213100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41385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05718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39447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36429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07804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22039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B759F-B43B-4932-B846-36CF99D89090}" type="datetime1">
              <a:rPr lang="nl-BE" smtClean="0"/>
              <a:t>28/04/2020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90321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4598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image" Target="../media/image1.jpeg"/><Relationship Id="rId7" Type="http://schemas.openxmlformats.org/officeDocument/2006/relationships/chart" Target="../charts/chart4.xml"/><Relationship Id="rId12" Type="http://schemas.openxmlformats.org/officeDocument/2006/relationships/image" Target="../media/image2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chart" Target="../charts/chart3.xml"/><Relationship Id="rId11" Type="http://schemas.openxmlformats.org/officeDocument/2006/relationships/chart" Target="../charts/chart8.xml"/><Relationship Id="rId5" Type="http://schemas.openxmlformats.org/officeDocument/2006/relationships/chart" Target="../charts/chart2.xml"/><Relationship Id="rId10" Type="http://schemas.openxmlformats.org/officeDocument/2006/relationships/chart" Target="../charts/chart7.xml"/><Relationship Id="rId4" Type="http://schemas.openxmlformats.org/officeDocument/2006/relationships/chart" Target="../charts/chart1.xml"/><Relationship Id="rId9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98" y="962909"/>
            <a:ext cx="1911071" cy="519174"/>
          </a:xfrm>
          <a:prstGeom prst="rect">
            <a:avLst/>
          </a:prstGeom>
        </p:spPr>
      </p:pic>
      <p:sp>
        <p:nvSpPr>
          <p:cNvPr id="9" name="Rechthoek 14">
            <a:extLst>
              <a:ext uri="{FF2B5EF4-FFF2-40B4-BE49-F238E27FC236}">
                <a16:creationId xmlns:a16="http://schemas.microsoft.com/office/drawing/2014/main" xmlns="" id="{E37F7F22-1163-A549-854F-03BD9474AAA1}"/>
              </a:ext>
            </a:extLst>
          </p:cNvPr>
          <p:cNvSpPr/>
          <p:nvPr/>
        </p:nvSpPr>
        <p:spPr>
          <a:xfrm>
            <a:off x="2646058" y="959933"/>
            <a:ext cx="4261630" cy="519174"/>
          </a:xfrm>
          <a:prstGeom prst="rect">
            <a:avLst/>
          </a:prstGeom>
          <a:solidFill>
            <a:srgbClr val="636C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3124" dirty="0">
                <a:latin typeface="Klavika Lt" panose="02000000000000000000" pitchFamily="50" charset="0"/>
              </a:rPr>
              <a:t>NW500 2”</a:t>
            </a:r>
            <a:endParaRPr lang="nl-NL" sz="1562" dirty="0">
              <a:latin typeface="Klavika Lt" panose="02000000000000000000" pitchFamily="50" charset="0"/>
            </a:endParaRPr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xmlns="" id="{81115868-34EE-7E46-9426-192C737AFE4D}"/>
              </a:ext>
            </a:extLst>
          </p:cNvPr>
          <p:cNvSpPr/>
          <p:nvPr/>
        </p:nvSpPr>
        <p:spPr>
          <a:xfrm>
            <a:off x="749930" y="2326786"/>
            <a:ext cx="2967573" cy="1561880"/>
          </a:xfrm>
          <a:prstGeom prst="rect">
            <a:avLst/>
          </a:prstGeom>
          <a:noFill/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4" name="Rechthoek 13">
            <a:extLst>
              <a:ext uri="{FF2B5EF4-FFF2-40B4-BE49-F238E27FC236}">
                <a16:creationId xmlns:a16="http://schemas.microsoft.com/office/drawing/2014/main" xmlns="" id="{E918EAC2-3370-9447-975D-BF9E9300D1D2}"/>
              </a:ext>
            </a:extLst>
          </p:cNvPr>
          <p:cNvSpPr/>
          <p:nvPr/>
        </p:nvSpPr>
        <p:spPr>
          <a:xfrm>
            <a:off x="3842454" y="2326786"/>
            <a:ext cx="2967573" cy="1561880"/>
          </a:xfrm>
          <a:prstGeom prst="rect">
            <a:avLst/>
          </a:prstGeom>
          <a:noFill/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5" name="Rechthoek 14">
            <a:extLst>
              <a:ext uri="{FF2B5EF4-FFF2-40B4-BE49-F238E27FC236}">
                <a16:creationId xmlns:a16="http://schemas.microsoft.com/office/drawing/2014/main" xmlns="" id="{34EE8F4A-6BE1-1249-8671-167D2D42A9F3}"/>
              </a:ext>
            </a:extLst>
          </p:cNvPr>
          <p:cNvSpPr/>
          <p:nvPr/>
        </p:nvSpPr>
        <p:spPr>
          <a:xfrm>
            <a:off x="747427" y="4038141"/>
            <a:ext cx="2967573" cy="1561880"/>
          </a:xfrm>
          <a:prstGeom prst="rect">
            <a:avLst/>
          </a:prstGeom>
          <a:noFill/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6" name="Rechthoek 15">
            <a:extLst>
              <a:ext uri="{FF2B5EF4-FFF2-40B4-BE49-F238E27FC236}">
                <a16:creationId xmlns:a16="http://schemas.microsoft.com/office/drawing/2014/main" xmlns="" id="{F25FFA90-4175-354E-A426-C5298132EBD6}"/>
              </a:ext>
            </a:extLst>
          </p:cNvPr>
          <p:cNvSpPr/>
          <p:nvPr/>
        </p:nvSpPr>
        <p:spPr>
          <a:xfrm>
            <a:off x="3842454" y="4027505"/>
            <a:ext cx="2967573" cy="1561880"/>
          </a:xfrm>
          <a:prstGeom prst="rect">
            <a:avLst/>
          </a:prstGeom>
          <a:noFill/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7" name="Rechthoek 16">
            <a:extLst>
              <a:ext uri="{FF2B5EF4-FFF2-40B4-BE49-F238E27FC236}">
                <a16:creationId xmlns:a16="http://schemas.microsoft.com/office/drawing/2014/main" xmlns="" id="{27A97A75-87F9-5842-ADB1-199AB98BE305}"/>
              </a:ext>
            </a:extLst>
          </p:cNvPr>
          <p:cNvSpPr/>
          <p:nvPr/>
        </p:nvSpPr>
        <p:spPr>
          <a:xfrm>
            <a:off x="749930" y="5733221"/>
            <a:ext cx="2967573" cy="1561880"/>
          </a:xfrm>
          <a:prstGeom prst="rect">
            <a:avLst/>
          </a:prstGeom>
          <a:noFill/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8" name="Rechthoek 17">
            <a:extLst>
              <a:ext uri="{FF2B5EF4-FFF2-40B4-BE49-F238E27FC236}">
                <a16:creationId xmlns:a16="http://schemas.microsoft.com/office/drawing/2014/main" xmlns="" id="{CF758FA5-8E03-1D4A-B41E-0736F452DBBD}"/>
              </a:ext>
            </a:extLst>
          </p:cNvPr>
          <p:cNvSpPr/>
          <p:nvPr/>
        </p:nvSpPr>
        <p:spPr>
          <a:xfrm>
            <a:off x="3842454" y="5733221"/>
            <a:ext cx="2967573" cy="1561880"/>
          </a:xfrm>
          <a:prstGeom prst="rect">
            <a:avLst/>
          </a:prstGeom>
          <a:noFill/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26" name="Rechthoekige driehoek 25">
            <a:extLst>
              <a:ext uri="{FF2B5EF4-FFF2-40B4-BE49-F238E27FC236}">
                <a16:creationId xmlns:a16="http://schemas.microsoft.com/office/drawing/2014/main" xmlns="" id="{20223AAC-965D-EB43-B0D7-DBCDDB579D73}"/>
              </a:ext>
            </a:extLst>
          </p:cNvPr>
          <p:cNvSpPr/>
          <p:nvPr/>
        </p:nvSpPr>
        <p:spPr>
          <a:xfrm>
            <a:off x="3850418" y="3429529"/>
            <a:ext cx="449182" cy="449182"/>
          </a:xfrm>
          <a:prstGeom prst="rtTriangle">
            <a:avLst/>
          </a:prstGeom>
          <a:solidFill>
            <a:srgbClr val="636C74"/>
          </a:solidFill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94" b="1" dirty="0">
              <a:latin typeface="Klavika" panose="02000000000000000000" pitchFamily="2" charset="0"/>
            </a:endParaRPr>
          </a:p>
        </p:txBody>
      </p:sp>
      <p:sp>
        <p:nvSpPr>
          <p:cNvPr id="27" name="Rechthoekige driehoek 26">
            <a:extLst>
              <a:ext uri="{FF2B5EF4-FFF2-40B4-BE49-F238E27FC236}">
                <a16:creationId xmlns:a16="http://schemas.microsoft.com/office/drawing/2014/main" xmlns="" id="{DD762530-CE80-3A42-8444-C93EC9E4BF9D}"/>
              </a:ext>
            </a:extLst>
          </p:cNvPr>
          <p:cNvSpPr/>
          <p:nvPr/>
        </p:nvSpPr>
        <p:spPr>
          <a:xfrm>
            <a:off x="760715" y="5139217"/>
            <a:ext cx="449182" cy="449182"/>
          </a:xfrm>
          <a:prstGeom prst="rtTriangle">
            <a:avLst/>
          </a:prstGeom>
          <a:solidFill>
            <a:srgbClr val="636C74"/>
          </a:solidFill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781" b="1" dirty="0">
              <a:latin typeface="Arial Narrow" panose="020B0606020202030204" pitchFamily="34" charset="0"/>
            </a:endParaRPr>
          </a:p>
        </p:txBody>
      </p:sp>
      <p:sp>
        <p:nvSpPr>
          <p:cNvPr id="28" name="Rechthoekige driehoek 27">
            <a:extLst>
              <a:ext uri="{FF2B5EF4-FFF2-40B4-BE49-F238E27FC236}">
                <a16:creationId xmlns:a16="http://schemas.microsoft.com/office/drawing/2014/main" xmlns="" id="{243D51D9-CF41-F149-A717-666854CF5ACA}"/>
              </a:ext>
            </a:extLst>
          </p:cNvPr>
          <p:cNvSpPr/>
          <p:nvPr/>
        </p:nvSpPr>
        <p:spPr>
          <a:xfrm>
            <a:off x="3851591" y="5138194"/>
            <a:ext cx="449182" cy="449182"/>
          </a:xfrm>
          <a:prstGeom prst="rtTriangle">
            <a:avLst/>
          </a:prstGeom>
          <a:solidFill>
            <a:srgbClr val="636C74"/>
          </a:solidFill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781" b="1" dirty="0">
              <a:latin typeface="Arial Narrow" panose="020B0606020202030204" pitchFamily="34" charset="0"/>
            </a:endParaRPr>
          </a:p>
        </p:txBody>
      </p:sp>
      <p:sp>
        <p:nvSpPr>
          <p:cNvPr id="29" name="Rechthoekige driehoek 28">
            <a:extLst>
              <a:ext uri="{FF2B5EF4-FFF2-40B4-BE49-F238E27FC236}">
                <a16:creationId xmlns:a16="http://schemas.microsoft.com/office/drawing/2014/main" xmlns="" id="{761D1E02-34BC-2847-8F24-D16B30EDE71A}"/>
              </a:ext>
            </a:extLst>
          </p:cNvPr>
          <p:cNvSpPr/>
          <p:nvPr/>
        </p:nvSpPr>
        <p:spPr>
          <a:xfrm>
            <a:off x="749933" y="6838295"/>
            <a:ext cx="449182" cy="449182"/>
          </a:xfrm>
          <a:prstGeom prst="rtTriangle">
            <a:avLst/>
          </a:prstGeom>
          <a:solidFill>
            <a:srgbClr val="636C74"/>
          </a:solidFill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781" b="1" dirty="0">
              <a:latin typeface="Arial Narrow" panose="020B0606020202030204" pitchFamily="34" charset="0"/>
            </a:endParaRPr>
          </a:p>
        </p:txBody>
      </p:sp>
      <p:sp>
        <p:nvSpPr>
          <p:cNvPr id="31" name="Rechthoekige driehoek 30">
            <a:extLst>
              <a:ext uri="{FF2B5EF4-FFF2-40B4-BE49-F238E27FC236}">
                <a16:creationId xmlns:a16="http://schemas.microsoft.com/office/drawing/2014/main" xmlns="" id="{688A2E3C-C229-B143-AC3F-ACA18E6FD975}"/>
              </a:ext>
            </a:extLst>
          </p:cNvPr>
          <p:cNvSpPr/>
          <p:nvPr/>
        </p:nvSpPr>
        <p:spPr>
          <a:xfrm>
            <a:off x="3842460" y="6835771"/>
            <a:ext cx="449182" cy="449182"/>
          </a:xfrm>
          <a:prstGeom prst="rtTriangle">
            <a:avLst/>
          </a:prstGeom>
          <a:solidFill>
            <a:srgbClr val="636C74"/>
          </a:solidFill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07" b="1" dirty="0">
              <a:latin typeface="Arial Narrow" panose="020B0606020202030204" pitchFamily="34" charset="0"/>
            </a:endParaRPr>
          </a:p>
        </p:txBody>
      </p:sp>
      <p:sp>
        <p:nvSpPr>
          <p:cNvPr id="25" name="Rechthoekige driehoek 24">
            <a:extLst>
              <a:ext uri="{FF2B5EF4-FFF2-40B4-BE49-F238E27FC236}">
                <a16:creationId xmlns:a16="http://schemas.microsoft.com/office/drawing/2014/main" xmlns="" id="{6E66F445-DC8B-6B4E-AA3E-2D8161BC2AC8}"/>
              </a:ext>
            </a:extLst>
          </p:cNvPr>
          <p:cNvSpPr/>
          <p:nvPr/>
        </p:nvSpPr>
        <p:spPr>
          <a:xfrm>
            <a:off x="759007" y="3428814"/>
            <a:ext cx="449182" cy="449182"/>
          </a:xfrm>
          <a:prstGeom prst="rtTriangle">
            <a:avLst/>
          </a:prstGeom>
          <a:solidFill>
            <a:srgbClr val="636C74"/>
          </a:solidFill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94" b="1" dirty="0">
              <a:latin typeface="Klavika" panose="02000000000000000000" pitchFamily="2" charset="0"/>
            </a:endParaRPr>
          </a:p>
        </p:txBody>
      </p:sp>
      <p:sp>
        <p:nvSpPr>
          <p:cNvPr id="37" name="Tekstvak 36">
            <a:extLst>
              <a:ext uri="{FF2B5EF4-FFF2-40B4-BE49-F238E27FC236}">
                <a16:creationId xmlns:a16="http://schemas.microsoft.com/office/drawing/2014/main" xmlns="" id="{78168E8F-B2E0-3A42-9A1D-71394A4BDB8D}"/>
              </a:ext>
            </a:extLst>
          </p:cNvPr>
          <p:cNvSpPr txBox="1"/>
          <p:nvPr/>
        </p:nvSpPr>
        <p:spPr>
          <a:xfrm>
            <a:off x="542791" y="1677948"/>
            <a:ext cx="6360809" cy="573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62" dirty="0">
                <a:latin typeface="Klavika Lt" panose="02000000000000000000" pitchFamily="50" charset="0"/>
              </a:rPr>
              <a:t>Perte de charge</a:t>
            </a:r>
            <a:r>
              <a:rPr lang="nl-BE" sz="1562" dirty="0">
                <a:latin typeface="Klavika Lt" panose="02000000000000000000" pitchFamily="50" charset="0"/>
              </a:rPr>
              <a:t> - drukverlies - </a:t>
            </a:r>
            <a:r>
              <a:rPr lang="nl-BE" sz="1562" dirty="0" err="1">
                <a:latin typeface="Klavika Lt" panose="02000000000000000000" pitchFamily="50" charset="0"/>
              </a:rPr>
              <a:t>Druckverlust</a:t>
            </a:r>
            <a:r>
              <a:rPr lang="nl-BE" sz="1562" dirty="0">
                <a:latin typeface="Klavika Lt" panose="02000000000000000000" pitchFamily="50" charset="0"/>
              </a:rPr>
              <a:t> - </a:t>
            </a:r>
            <a:r>
              <a:rPr lang="en-IE" sz="1562" dirty="0">
                <a:latin typeface="Klavika Lt" panose="02000000000000000000" pitchFamily="50" charset="0"/>
              </a:rPr>
              <a:t>pressure drop </a:t>
            </a:r>
            <a:r>
              <a:rPr lang="nl-BE" sz="1562" dirty="0">
                <a:latin typeface="Klavika Lt" panose="02000000000000000000" pitchFamily="50" charset="0"/>
              </a:rPr>
              <a:t>-</a:t>
            </a:r>
          </a:p>
          <a:p>
            <a:pPr algn="ctr"/>
            <a:r>
              <a:rPr lang="es-ES" sz="1562" dirty="0">
                <a:latin typeface="Klavika Lt" panose="02000000000000000000" pitchFamily="50" charset="0"/>
              </a:rPr>
              <a:t>pérdida de carga </a:t>
            </a:r>
            <a:r>
              <a:rPr lang="nl-BE" sz="1562" dirty="0">
                <a:latin typeface="Klavika Lt" panose="02000000000000000000" pitchFamily="50" charset="0"/>
              </a:rPr>
              <a:t>- </a:t>
            </a:r>
            <a:r>
              <a:rPr lang="pl-PL" sz="1562" dirty="0">
                <a:latin typeface="Klavika Lt" panose="02000000000000000000" pitchFamily="50" charset="0"/>
              </a:rPr>
              <a:t>spadek ciśnienia </a:t>
            </a:r>
            <a:r>
              <a:rPr lang="nl-BE" sz="1562" dirty="0">
                <a:latin typeface="Klavika Lt" panose="02000000000000000000" pitchFamily="50" charset="0"/>
              </a:rPr>
              <a:t>- </a:t>
            </a:r>
            <a:r>
              <a:rPr lang="ru-RU" sz="1562" dirty="0"/>
              <a:t>Потеря давления</a:t>
            </a:r>
            <a:r>
              <a:rPr lang="nl-BE" sz="1562" dirty="0">
                <a:latin typeface="Klavika Lt" panose="02000000000000000000" pitchFamily="50" charset="0"/>
              </a:rPr>
              <a:t> - </a:t>
            </a:r>
            <a:r>
              <a:rPr lang="pt-PT" sz="1562" dirty="0">
                <a:latin typeface="Klavika Lt" panose="02000000000000000000" pitchFamily="50" charset="0"/>
              </a:rPr>
              <a:t>perda de carga</a:t>
            </a:r>
            <a:endParaRPr lang="nl-BE" sz="1562" dirty="0">
              <a:latin typeface="Klavika Lt" panose="02000000000000000000" pitchFamily="50" charset="0"/>
            </a:endParaRPr>
          </a:p>
        </p:txBody>
      </p:sp>
      <p:sp>
        <p:nvSpPr>
          <p:cNvPr id="30" name="Rechthoek 29">
            <a:extLst>
              <a:ext uri="{FF2B5EF4-FFF2-40B4-BE49-F238E27FC236}">
                <a16:creationId xmlns:a16="http://schemas.microsoft.com/office/drawing/2014/main" xmlns="" id="{91F8081D-9BE0-FC41-A3D1-416029BC31D8}"/>
              </a:ext>
            </a:extLst>
          </p:cNvPr>
          <p:cNvSpPr/>
          <p:nvPr/>
        </p:nvSpPr>
        <p:spPr>
          <a:xfrm>
            <a:off x="749930" y="7435365"/>
            <a:ext cx="2967573" cy="1561880"/>
          </a:xfrm>
          <a:prstGeom prst="rect">
            <a:avLst/>
          </a:prstGeom>
          <a:noFill/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32" name="Rechthoek 31">
            <a:extLst>
              <a:ext uri="{FF2B5EF4-FFF2-40B4-BE49-F238E27FC236}">
                <a16:creationId xmlns:a16="http://schemas.microsoft.com/office/drawing/2014/main" xmlns="" id="{E9F3CE32-CC2A-6D4D-ABF9-1212279DB6EC}"/>
              </a:ext>
            </a:extLst>
          </p:cNvPr>
          <p:cNvSpPr/>
          <p:nvPr/>
        </p:nvSpPr>
        <p:spPr>
          <a:xfrm>
            <a:off x="3842454" y="7435365"/>
            <a:ext cx="2967573" cy="1561880"/>
          </a:xfrm>
          <a:prstGeom prst="rect">
            <a:avLst/>
          </a:prstGeom>
          <a:noFill/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33" name="Rechthoekige driehoek 32">
            <a:extLst>
              <a:ext uri="{FF2B5EF4-FFF2-40B4-BE49-F238E27FC236}">
                <a16:creationId xmlns:a16="http://schemas.microsoft.com/office/drawing/2014/main" xmlns="" id="{A40F0482-3EA9-4046-824C-1E97300AE843}"/>
              </a:ext>
            </a:extLst>
          </p:cNvPr>
          <p:cNvSpPr/>
          <p:nvPr/>
        </p:nvSpPr>
        <p:spPr>
          <a:xfrm>
            <a:off x="760372" y="8536990"/>
            <a:ext cx="449182" cy="449182"/>
          </a:xfrm>
          <a:prstGeom prst="rtTriangle">
            <a:avLst/>
          </a:prstGeom>
          <a:solidFill>
            <a:srgbClr val="636C74"/>
          </a:solidFill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07" b="1" dirty="0">
              <a:latin typeface="Arial Narrow" panose="020B0606020202030204" pitchFamily="34" charset="0"/>
            </a:endParaRPr>
          </a:p>
        </p:txBody>
      </p:sp>
      <p:sp>
        <p:nvSpPr>
          <p:cNvPr id="35" name="Rechthoekige driehoek 34">
            <a:extLst>
              <a:ext uri="{FF2B5EF4-FFF2-40B4-BE49-F238E27FC236}">
                <a16:creationId xmlns:a16="http://schemas.microsoft.com/office/drawing/2014/main" xmlns="" id="{0DADFB5A-1AFD-104A-B5B8-CD63E226FFAB}"/>
              </a:ext>
            </a:extLst>
          </p:cNvPr>
          <p:cNvSpPr/>
          <p:nvPr/>
        </p:nvSpPr>
        <p:spPr>
          <a:xfrm>
            <a:off x="3842460" y="8537916"/>
            <a:ext cx="449182" cy="449182"/>
          </a:xfrm>
          <a:prstGeom prst="rtTriangle">
            <a:avLst/>
          </a:prstGeom>
          <a:solidFill>
            <a:srgbClr val="636C74"/>
          </a:solidFill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07" b="1" dirty="0">
              <a:latin typeface="Arial Narrow" panose="020B0606020202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28771" y="3686996"/>
            <a:ext cx="436338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1µm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809393" y="3683339"/>
            <a:ext cx="436338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5µm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03136" y="5398001"/>
            <a:ext cx="503664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10µm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785283" y="5385434"/>
            <a:ext cx="503664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25µm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99326" y="7086574"/>
            <a:ext cx="503664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50µm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781917" y="7109575"/>
            <a:ext cx="505267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b="1" dirty="0">
                <a:solidFill>
                  <a:schemeClr val="bg1"/>
                </a:solidFill>
              </a:rPr>
              <a:t>100µm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94074" y="8813159"/>
            <a:ext cx="505267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b="1" dirty="0">
                <a:solidFill>
                  <a:schemeClr val="bg1"/>
                </a:solidFill>
              </a:rPr>
              <a:t>150µm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782158" y="8800060"/>
            <a:ext cx="505267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b="1" dirty="0">
                <a:solidFill>
                  <a:schemeClr val="bg1"/>
                </a:solidFill>
              </a:rPr>
              <a:t>300µm</a:t>
            </a:r>
          </a:p>
        </p:txBody>
      </p:sp>
      <p:sp>
        <p:nvSpPr>
          <p:cNvPr id="3" name="TextBox 2"/>
          <p:cNvSpPr txBox="1"/>
          <p:nvPr/>
        </p:nvSpPr>
        <p:spPr>
          <a:xfrm rot="16200000">
            <a:off x="3431871" y="2737953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038229" y="3682285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54" name="TextBox 53"/>
          <p:cNvSpPr txBox="1"/>
          <p:nvPr/>
        </p:nvSpPr>
        <p:spPr>
          <a:xfrm rot="16200000">
            <a:off x="3432587" y="4442449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038946" y="5386781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56" name="TextBox 55"/>
          <p:cNvSpPr txBox="1"/>
          <p:nvPr/>
        </p:nvSpPr>
        <p:spPr>
          <a:xfrm rot="16200000">
            <a:off x="3428886" y="6138415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035246" y="7082747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58" name="TextBox 57"/>
          <p:cNvSpPr txBox="1"/>
          <p:nvPr/>
        </p:nvSpPr>
        <p:spPr>
          <a:xfrm rot="16200000">
            <a:off x="3436748" y="7845246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043108" y="8789578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0" name="TextBox 59"/>
          <p:cNvSpPr txBox="1"/>
          <p:nvPr/>
        </p:nvSpPr>
        <p:spPr>
          <a:xfrm rot="16200000">
            <a:off x="338383" y="2737231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944743" y="3681569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2" name="TextBox 61"/>
          <p:cNvSpPr txBox="1"/>
          <p:nvPr/>
        </p:nvSpPr>
        <p:spPr>
          <a:xfrm rot="16200000">
            <a:off x="339100" y="4441726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945460" y="5386065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4" name="TextBox 63"/>
          <p:cNvSpPr txBox="1"/>
          <p:nvPr/>
        </p:nvSpPr>
        <p:spPr>
          <a:xfrm rot="16200000">
            <a:off x="335399" y="6137693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941759" y="7082031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6" name="TextBox 65"/>
          <p:cNvSpPr txBox="1"/>
          <p:nvPr/>
        </p:nvSpPr>
        <p:spPr>
          <a:xfrm rot="16200000">
            <a:off x="343261" y="7844523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1949620" y="8788862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graphicFrame>
        <p:nvGraphicFramePr>
          <p:cNvPr id="47" name="Chart 1">
            <a:extLst>
              <a:ext uri="{FF2B5EF4-FFF2-40B4-BE49-F238E27FC236}">
                <a16:creationId xmlns:a16="http://schemas.microsoft.com/office/drawing/2014/main" xmlns="" id="{00000000-0008-0000-1C00-0000853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5365"/>
              </p:ext>
            </p:extLst>
          </p:nvPr>
        </p:nvGraphicFramePr>
        <p:xfrm>
          <a:off x="765272" y="2071059"/>
          <a:ext cx="2998810" cy="18742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8" name="Chart 3">
            <a:extLst>
              <a:ext uri="{FF2B5EF4-FFF2-40B4-BE49-F238E27FC236}">
                <a16:creationId xmlns:a16="http://schemas.microsoft.com/office/drawing/2014/main" xmlns="" id="{00000000-0008-0000-1C00-0000873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0345639"/>
              </p:ext>
            </p:extLst>
          </p:nvPr>
        </p:nvGraphicFramePr>
        <p:xfrm>
          <a:off x="3847534" y="2048627"/>
          <a:ext cx="2998810" cy="18742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49" name="Chart 6">
            <a:extLst>
              <a:ext uri="{FF2B5EF4-FFF2-40B4-BE49-F238E27FC236}">
                <a16:creationId xmlns:a16="http://schemas.microsoft.com/office/drawing/2014/main" xmlns="" id="{00000000-0008-0000-1C00-0000883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1147820"/>
              </p:ext>
            </p:extLst>
          </p:nvPr>
        </p:nvGraphicFramePr>
        <p:xfrm>
          <a:off x="736844" y="3776554"/>
          <a:ext cx="2998810" cy="18742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51" name="Chart 7">
            <a:extLst>
              <a:ext uri="{FF2B5EF4-FFF2-40B4-BE49-F238E27FC236}">
                <a16:creationId xmlns:a16="http://schemas.microsoft.com/office/drawing/2014/main" xmlns="" id="{00000000-0008-0000-1C00-0000893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1021051"/>
              </p:ext>
            </p:extLst>
          </p:nvPr>
        </p:nvGraphicFramePr>
        <p:xfrm>
          <a:off x="3849467" y="3733662"/>
          <a:ext cx="2998810" cy="18742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52" name="Chart 6">
            <a:extLst>
              <a:ext uri="{FF2B5EF4-FFF2-40B4-BE49-F238E27FC236}">
                <a16:creationId xmlns:a16="http://schemas.microsoft.com/office/drawing/2014/main" xmlns="" id="{00000000-0008-0000-1D00-00008834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7305095"/>
              </p:ext>
            </p:extLst>
          </p:nvPr>
        </p:nvGraphicFramePr>
        <p:xfrm>
          <a:off x="762268" y="5465445"/>
          <a:ext cx="2998810" cy="18742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68" name="Chart 7">
            <a:extLst>
              <a:ext uri="{FF2B5EF4-FFF2-40B4-BE49-F238E27FC236}">
                <a16:creationId xmlns:a16="http://schemas.microsoft.com/office/drawing/2014/main" xmlns="" id="{00000000-0008-0000-1D00-00008934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8729568"/>
              </p:ext>
            </p:extLst>
          </p:nvPr>
        </p:nvGraphicFramePr>
        <p:xfrm>
          <a:off x="3849023" y="5476068"/>
          <a:ext cx="2998810" cy="18742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69" name="Chart 8">
            <a:extLst>
              <a:ext uri="{FF2B5EF4-FFF2-40B4-BE49-F238E27FC236}">
                <a16:creationId xmlns:a16="http://schemas.microsoft.com/office/drawing/2014/main" xmlns="" id="{00000000-0008-0000-1D00-00008A34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8835065"/>
              </p:ext>
            </p:extLst>
          </p:nvPr>
        </p:nvGraphicFramePr>
        <p:xfrm>
          <a:off x="747839" y="7178504"/>
          <a:ext cx="2998810" cy="18742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70" name="Chart 9">
            <a:extLst>
              <a:ext uri="{FF2B5EF4-FFF2-40B4-BE49-F238E27FC236}">
                <a16:creationId xmlns:a16="http://schemas.microsoft.com/office/drawing/2014/main" xmlns="" id="{00000000-0008-0000-1D00-00008B34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3800503"/>
              </p:ext>
            </p:extLst>
          </p:nvPr>
        </p:nvGraphicFramePr>
        <p:xfrm>
          <a:off x="3839891" y="7179258"/>
          <a:ext cx="2998810" cy="18742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pic>
        <p:nvPicPr>
          <p:cNvPr id="71" name="Image 70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49" y="9309509"/>
            <a:ext cx="1312420" cy="499645"/>
          </a:xfrm>
          <a:prstGeom prst="rect">
            <a:avLst/>
          </a:prstGeom>
        </p:spPr>
      </p:pic>
      <p:sp>
        <p:nvSpPr>
          <p:cNvPr id="73" name="Textfeld 14"/>
          <p:cNvSpPr txBox="1"/>
          <p:nvPr/>
        </p:nvSpPr>
        <p:spPr>
          <a:xfrm>
            <a:off x="2421459" y="9399092"/>
            <a:ext cx="4638192" cy="332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8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Hochstrasse</a:t>
            </a:r>
            <a:r>
              <a:rPr lang="de-DE" sz="781" dirty="0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 104d          	Tel. +32(0)87 59 83 30	www.cintropur.com</a:t>
            </a:r>
            <a:endParaRPr lang="fr-BE" sz="781" dirty="0">
              <a:solidFill>
                <a:schemeClr val="tx1">
                  <a:lumMod val="50000"/>
                  <a:lumOff val="50000"/>
                </a:schemeClr>
              </a:solidFill>
              <a:latin typeface="Klavika Lt" panose="02000000000000000000" pitchFamily="50" charset="0"/>
            </a:endParaRPr>
          </a:p>
          <a:p>
            <a:r>
              <a:rPr lang="de-DE" sz="781" dirty="0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B-4700 Eupen		Fax +32(0)87 59 84 40	info@cintropur.com</a:t>
            </a:r>
            <a:endParaRPr lang="fr-BE" sz="781" dirty="0">
              <a:solidFill>
                <a:schemeClr val="tx1">
                  <a:lumMod val="50000"/>
                  <a:lumOff val="50000"/>
                </a:schemeClr>
              </a:solidFill>
              <a:latin typeface="Klavika Lt" panose="02000000000000000000" pitchFamily="50" charset="0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1</a:t>
            </a:fld>
            <a:endParaRPr lang="nl-BE"/>
          </a:p>
        </p:txBody>
      </p:sp>
      <p:sp>
        <p:nvSpPr>
          <p:cNvPr id="72" name="ZoneTexte 71"/>
          <p:cNvSpPr txBox="1"/>
          <p:nvPr/>
        </p:nvSpPr>
        <p:spPr>
          <a:xfrm>
            <a:off x="5977118" y="9198795"/>
            <a:ext cx="833883" cy="2124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781" dirty="0">
                <a:latin typeface="Klavika Lt" panose="02000000000000000000" pitchFamily="50" charset="0"/>
              </a:rPr>
              <a:t>Version </a:t>
            </a:r>
            <a:r>
              <a:rPr lang="fr-BE" sz="781" dirty="0" smtClean="0">
                <a:latin typeface="Klavika Lt" panose="02000000000000000000" pitchFamily="50" charset="0"/>
              </a:rPr>
              <a:t>01.2020</a:t>
            </a:r>
            <a:endParaRPr lang="fr-BE" sz="781" dirty="0">
              <a:latin typeface="Klavika L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173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5719</TotalTime>
  <Words>113</Words>
  <Application>Microsoft Office PowerPoint</Application>
  <PresentationFormat>Personnalisé</PresentationFormat>
  <Paragraphs>32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</vt:i4>
      </vt:variant>
    </vt:vector>
  </HeadingPairs>
  <TitlesOfParts>
    <vt:vector size="10" baseType="lpstr">
      <vt:lpstr>Arial</vt:lpstr>
      <vt:lpstr>Arial Narrow</vt:lpstr>
      <vt:lpstr>Calibri</vt:lpstr>
      <vt:lpstr>Calibri Light</vt:lpstr>
      <vt:lpstr>Klavika</vt:lpstr>
      <vt:lpstr>Klavika Lt</vt:lpstr>
      <vt:lpstr>1_Conception personnalisée</vt:lpstr>
      <vt:lpstr>Office Theme</vt:lpstr>
      <vt:lpstr>Conception personnalisée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 den Bruele Jo</dc:creator>
  <cp:lastModifiedBy>Germain Christine</cp:lastModifiedBy>
  <cp:revision>296</cp:revision>
  <cp:lastPrinted>2020-01-07T11:18:14Z</cp:lastPrinted>
  <dcterms:created xsi:type="dcterms:W3CDTF">2017-10-18T16:41:41Z</dcterms:created>
  <dcterms:modified xsi:type="dcterms:W3CDTF">2020-04-28T07:35:07Z</dcterms:modified>
</cp:coreProperties>
</file>